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</p:sldIdLst>
  <p:sldSz cx="18288000" cy="10287000"/>
  <p:notesSz cx="6858000" cy="9144000"/>
  <p:embeddedFontLst>
    <p:embeddedFont>
      <p:font typeface="Garet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Garet Italics" panose="020B0604020202020204" charset="0"/>
      <p:regular r:id="rId14"/>
    </p:embeddedFont>
    <p:embeddedFont>
      <p:font typeface="Garet Light" panose="020B0604020202020204" charset="0"/>
      <p:regular r:id="rId15"/>
    </p:embeddedFont>
    <p:embeddedFont>
      <p:font typeface="Playfair Display" panose="00000500000000000000" pitchFamily="2" charset="0"/>
      <p:regular r:id="rId16"/>
      <p:bold r:id="rId17"/>
      <p:italic r:id="rId18"/>
      <p:boldItalic r:id="rId19"/>
    </p:embeddedFont>
    <p:embeddedFont>
      <p:font typeface="Playfair Display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53064" y="2895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43634" y="6778106"/>
            <a:ext cx="70383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037364" y="6479103"/>
            <a:ext cx="5808187" cy="53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</a:pPr>
            <a:r>
              <a:rPr lang="en-US" sz="308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by : </a:t>
            </a:r>
            <a:r>
              <a:rPr lang="en-US" sz="308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Hamed Farrag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16984" y="3938361"/>
            <a:ext cx="8454031" cy="217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43"/>
              </a:lnSpc>
            </a:pPr>
            <a:r>
              <a:rPr lang="en-US" sz="15221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Portfolio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01D0011-2A9D-3357-2AA7-C77CD39C7084}"/>
              </a:ext>
            </a:extLst>
          </p:cNvPr>
          <p:cNvSpPr txBox="1"/>
          <p:nvPr/>
        </p:nvSpPr>
        <p:spPr>
          <a:xfrm>
            <a:off x="7717023" y="7155501"/>
            <a:ext cx="2853951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</a:pPr>
            <a:r>
              <a:rPr lang="en-US" sz="2800" b="1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Data analyst </a:t>
            </a:r>
            <a:endParaRPr lang="en-US" sz="2800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1316"/>
            <a:ext cx="4663405" cy="4663405"/>
          </a:xfrm>
          <a:custGeom>
            <a:avLst/>
            <a:gdLst/>
            <a:ahLst/>
            <a:cxnLst/>
            <a:rect l="l" t="t" r="r" b="b"/>
            <a:pathLst>
              <a:path w="4663405" h="4663405">
                <a:moveTo>
                  <a:pt x="0" y="0"/>
                </a:moveTo>
                <a:lnTo>
                  <a:pt x="4663405" y="0"/>
                </a:lnTo>
                <a:lnTo>
                  <a:pt x="4663405" y="4663406"/>
                </a:lnTo>
                <a:lnTo>
                  <a:pt x="0" y="466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5175" y="5513853"/>
            <a:ext cx="764569" cy="764569"/>
          </a:xfrm>
          <a:custGeom>
            <a:avLst/>
            <a:gdLst/>
            <a:ahLst/>
            <a:cxnLst/>
            <a:rect l="l" t="t" r="r" b="b"/>
            <a:pathLst>
              <a:path w="764569" h="764569">
                <a:moveTo>
                  <a:pt x="0" y="0"/>
                </a:moveTo>
                <a:lnTo>
                  <a:pt x="764569" y="0"/>
                </a:lnTo>
                <a:lnTo>
                  <a:pt x="764569" y="764569"/>
                </a:lnTo>
                <a:lnTo>
                  <a:pt x="0" y="764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65175" y="6487442"/>
            <a:ext cx="764569" cy="764569"/>
          </a:xfrm>
          <a:custGeom>
            <a:avLst/>
            <a:gdLst/>
            <a:ahLst/>
            <a:cxnLst/>
            <a:rect l="l" t="t" r="r" b="b"/>
            <a:pathLst>
              <a:path w="764569" h="764569">
                <a:moveTo>
                  <a:pt x="0" y="0"/>
                </a:moveTo>
                <a:lnTo>
                  <a:pt x="764569" y="0"/>
                </a:lnTo>
                <a:lnTo>
                  <a:pt x="764569" y="764569"/>
                </a:lnTo>
                <a:lnTo>
                  <a:pt x="0" y="764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65175" y="7461031"/>
            <a:ext cx="764569" cy="764569"/>
          </a:xfrm>
          <a:custGeom>
            <a:avLst/>
            <a:gdLst/>
            <a:ahLst/>
            <a:cxnLst/>
            <a:rect l="l" t="t" r="r" b="b"/>
            <a:pathLst>
              <a:path w="764569" h="764569">
                <a:moveTo>
                  <a:pt x="0" y="0"/>
                </a:moveTo>
                <a:lnTo>
                  <a:pt x="764569" y="0"/>
                </a:lnTo>
                <a:lnTo>
                  <a:pt x="764569" y="764569"/>
                </a:lnTo>
                <a:lnTo>
                  <a:pt x="0" y="764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95375"/>
            <a:ext cx="6129242" cy="101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5"/>
              </a:lnSpc>
            </a:pPr>
            <a:r>
              <a:rPr lang="en-US" sz="7132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Let’s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18481"/>
            <a:ext cx="9989483" cy="181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75"/>
              </a:lnSpc>
            </a:pPr>
            <a:r>
              <a:rPr lang="en-US" sz="12795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Together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7232" y="5644720"/>
            <a:ext cx="6200355" cy="4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4"/>
              </a:lnSpc>
            </a:pPr>
            <a:r>
              <a:rPr lang="en-US" sz="2703" i="1" dirty="0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01001260584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7232" y="6628160"/>
            <a:ext cx="6200355" cy="4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4"/>
              </a:lnSpc>
            </a:pPr>
            <a:r>
              <a:rPr lang="en-US" sz="2703" i="1" dirty="0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Hamedfarrag9@hotmail.com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7232" y="7611601"/>
            <a:ext cx="6200355" cy="4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4"/>
              </a:lnSpc>
            </a:pPr>
            <a:r>
              <a:rPr lang="en-US" sz="2703" i="1" dirty="0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Cairo , Egypt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5943600" y="1569414"/>
            <a:ext cx="1217475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6DDD4-B057-979C-2FE6-8CBCC91CA548}"/>
              </a:ext>
            </a:extLst>
          </p:cNvPr>
          <p:cNvSpPr txBox="1"/>
          <p:nvPr/>
        </p:nvSpPr>
        <p:spPr>
          <a:xfrm>
            <a:off x="9521831" y="8566478"/>
            <a:ext cx="6708769" cy="924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2703" i="1" dirty="0">
                <a:solidFill>
                  <a:srgbClr val="000000"/>
                </a:solidFill>
                <a:latin typeface="Garet Italics"/>
              </a:rPr>
              <a:t>www.linkedin.com/in/hamed-farrag</a:t>
            </a:r>
            <a:br>
              <a:rPr lang="en-US" sz="2703" i="1" dirty="0">
                <a:solidFill>
                  <a:srgbClr val="000000"/>
                </a:solidFill>
                <a:latin typeface="Garet Italics"/>
              </a:rPr>
            </a:br>
            <a:endParaRPr lang="en-US" sz="2703" i="1" dirty="0">
              <a:solidFill>
                <a:srgbClr val="000000"/>
              </a:solidFill>
              <a:latin typeface="Garet Itali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9ED461-22E2-7A61-006F-A99EFC53E2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5" t="6020" r="20538" b="6552"/>
          <a:stretch>
            <a:fillRect/>
          </a:stretch>
        </p:blipFill>
        <p:spPr>
          <a:xfrm>
            <a:off x="16459619" y="8434620"/>
            <a:ext cx="751075" cy="7645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62915" y="739109"/>
            <a:ext cx="7082602" cy="7082602"/>
          </a:xfrm>
          <a:custGeom>
            <a:avLst/>
            <a:gdLst/>
            <a:ahLst/>
            <a:cxnLst/>
            <a:rect l="l" t="t" r="r" b="b"/>
            <a:pathLst>
              <a:path w="7082602" h="7082602">
                <a:moveTo>
                  <a:pt x="0" y="0"/>
                </a:moveTo>
                <a:lnTo>
                  <a:pt x="7082602" y="0"/>
                </a:lnTo>
                <a:lnTo>
                  <a:pt x="7082602" y="7082603"/>
                </a:lnTo>
                <a:lnTo>
                  <a:pt x="0" y="708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55602" y="9867900"/>
            <a:ext cx="137553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447800" y="837007"/>
            <a:ext cx="9927960" cy="110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0"/>
              </a:lnSpc>
            </a:pPr>
            <a:r>
              <a:rPr lang="en-US" sz="7755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I'm Hamed Farrag,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676" y="268975"/>
            <a:ext cx="2400967" cy="61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5"/>
              </a:lnSpc>
            </a:pPr>
            <a:r>
              <a:rPr lang="en-US" sz="4322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Hello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092" y="2048796"/>
            <a:ext cx="350395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About Me,</a:t>
            </a:r>
          </a:p>
        </p:txBody>
      </p:sp>
      <p:pic>
        <p:nvPicPr>
          <p:cNvPr id="12" name="Picture 11" descr="A person smiling at camera">
            <a:extLst>
              <a:ext uri="{FF2B5EF4-FFF2-40B4-BE49-F238E27FC236}">
                <a16:creationId xmlns:a16="http://schemas.microsoft.com/office/drawing/2014/main" id="{2D24C07E-68CD-56E7-DE52-6705E832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574" y="624579"/>
            <a:ext cx="5386681" cy="5357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28C3A3B-F4F0-2100-5129-3AFD29A951BB}"/>
              </a:ext>
            </a:extLst>
          </p:cNvPr>
          <p:cNvSpPr txBox="1"/>
          <p:nvPr/>
        </p:nvSpPr>
        <p:spPr>
          <a:xfrm>
            <a:off x="355602" y="2743960"/>
            <a:ext cx="11365523" cy="6805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GB" sz="2727" spc="-150" dirty="0">
                <a:solidFill>
                  <a:srgbClr val="000000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I am deeply passionate about data and numbers, and I aspire to leverage this passion as a data analyst to support individuals and companies in uncovering both the strengths and weaknesses in their performance. </a:t>
            </a:r>
          </a:p>
          <a:p>
            <a:pPr algn="just">
              <a:lnSpc>
                <a:spcPts val="3818"/>
              </a:lnSpc>
            </a:pPr>
            <a:r>
              <a:rPr lang="en-GB" sz="2727" spc="-150" dirty="0">
                <a:solidFill>
                  <a:srgbClr val="000000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By transforming raw data into clear insights and interactive visualizations through Power BI, I help decision-makers better understand their business dynamics and identify opportunities for growth.</a:t>
            </a:r>
          </a:p>
          <a:p>
            <a:pPr algn="just">
              <a:lnSpc>
                <a:spcPts val="3818"/>
              </a:lnSpc>
            </a:pPr>
            <a:r>
              <a:rPr lang="en-GB" sz="2727" spc="-150" dirty="0">
                <a:solidFill>
                  <a:srgbClr val="000000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 My background as a sales manager in the pharmaceutical industry across Egypt and Libya has equipped me with strong business acumen, practical problem-solving skills, and a unique perspective that bridges data analysis with real-world market experience. </a:t>
            </a:r>
          </a:p>
          <a:p>
            <a:pPr algn="just">
              <a:lnSpc>
                <a:spcPts val="3818"/>
              </a:lnSpc>
            </a:pPr>
            <a:r>
              <a:rPr lang="en-GB" sz="2727" spc="-150" dirty="0">
                <a:solidFill>
                  <a:srgbClr val="000000"/>
                </a:solidFill>
                <a:latin typeface="Garet" panose="020B0604020202020204" charset="0"/>
                <a:ea typeface="Garet"/>
                <a:cs typeface="Garet"/>
                <a:sym typeface="Garet"/>
              </a:rPr>
              <a:t>This combination allows me to deliver insights that are not only technically accurate but also strategically valuable.</a:t>
            </a:r>
            <a:endParaRPr lang="en-US" sz="2727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4057" y="2817347"/>
            <a:ext cx="137553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948649"/>
            <a:ext cx="4235888" cy="783060"/>
            <a:chOff x="0" y="0"/>
            <a:chExt cx="1115625" cy="206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5625" cy="206238"/>
            </a:xfrm>
            <a:custGeom>
              <a:avLst/>
              <a:gdLst/>
              <a:ahLst/>
              <a:cxnLst/>
              <a:rect l="l" t="t" r="r" b="b"/>
              <a:pathLst>
                <a:path w="1115625" h="206238">
                  <a:moveTo>
                    <a:pt x="0" y="0"/>
                  </a:moveTo>
                  <a:lnTo>
                    <a:pt x="1115625" y="0"/>
                  </a:lnTo>
                  <a:lnTo>
                    <a:pt x="1115625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15625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0018" y="3948649"/>
            <a:ext cx="4235888" cy="783060"/>
            <a:chOff x="0" y="0"/>
            <a:chExt cx="1115625" cy="206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5625" cy="206238"/>
            </a:xfrm>
            <a:custGeom>
              <a:avLst/>
              <a:gdLst/>
              <a:ahLst/>
              <a:cxnLst/>
              <a:rect l="l" t="t" r="r" b="b"/>
              <a:pathLst>
                <a:path w="1115625" h="206238">
                  <a:moveTo>
                    <a:pt x="0" y="0"/>
                  </a:moveTo>
                  <a:lnTo>
                    <a:pt x="1115625" y="0"/>
                  </a:lnTo>
                  <a:lnTo>
                    <a:pt x="1115625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15625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10439400" y="-38100"/>
            <a:ext cx="7315200" cy="2797785"/>
          </a:xfrm>
          <a:custGeom>
            <a:avLst/>
            <a:gdLst/>
            <a:ahLst/>
            <a:cxnLst/>
            <a:rect l="l" t="t" r="r" b="b"/>
            <a:pathLst>
              <a:path w="7315200" h="3178787">
                <a:moveTo>
                  <a:pt x="0" y="0"/>
                </a:moveTo>
                <a:lnTo>
                  <a:pt x="7315200" y="0"/>
                </a:lnTo>
                <a:lnTo>
                  <a:pt x="7315200" y="3178787"/>
                </a:lnTo>
                <a:lnTo>
                  <a:pt x="0" y="31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2691" y="4088719"/>
            <a:ext cx="378790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Faculty of science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40598" y="4340179"/>
            <a:ext cx="7574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3831915" y="4340179"/>
            <a:ext cx="7574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820018" y="1133475"/>
            <a:ext cx="7439282" cy="136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76"/>
              </a:lnSpc>
            </a:pPr>
            <a:r>
              <a:rPr lang="en-US" sz="9705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Education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126355"/>
            <a:ext cx="6735844" cy="95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Ain shams university , department of biology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8943" y="4088719"/>
            <a:ext cx="219357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2006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0018" y="5415301"/>
            <a:ext cx="673584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from AAST , marketing as a major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44008" y="4088719"/>
            <a:ext cx="378790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MBA in marketing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00261" y="4088719"/>
            <a:ext cx="219357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2022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72C7D19B-3A79-C394-3D06-37922F5EFF46}"/>
              </a:ext>
            </a:extLst>
          </p:cNvPr>
          <p:cNvGrpSpPr/>
          <p:nvPr/>
        </p:nvGrpSpPr>
        <p:grpSpPr>
          <a:xfrm>
            <a:off x="9900978" y="6487060"/>
            <a:ext cx="4235888" cy="783060"/>
            <a:chOff x="0" y="0"/>
            <a:chExt cx="1115625" cy="206238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DCCC8D2-6080-6D1D-76BF-6FA829D3F62C}"/>
                </a:ext>
              </a:extLst>
            </p:cNvPr>
            <p:cNvSpPr/>
            <p:nvPr/>
          </p:nvSpPr>
          <p:spPr>
            <a:xfrm>
              <a:off x="0" y="0"/>
              <a:ext cx="1115625" cy="206238"/>
            </a:xfrm>
            <a:custGeom>
              <a:avLst/>
              <a:gdLst/>
              <a:ahLst/>
              <a:cxnLst/>
              <a:rect l="l" t="t" r="r" b="b"/>
              <a:pathLst>
                <a:path w="1115625" h="206238">
                  <a:moveTo>
                    <a:pt x="0" y="0"/>
                  </a:moveTo>
                  <a:lnTo>
                    <a:pt x="1115625" y="0"/>
                  </a:lnTo>
                  <a:lnTo>
                    <a:pt x="1115625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99C64027-8498-4C55-08EE-83019F21749E}"/>
                </a:ext>
              </a:extLst>
            </p:cNvPr>
            <p:cNvSpPr txBox="1"/>
            <p:nvPr/>
          </p:nvSpPr>
          <p:spPr>
            <a:xfrm>
              <a:off x="0" y="-38100"/>
              <a:ext cx="1115625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2" name="AutoShape 12">
            <a:extLst>
              <a:ext uri="{FF2B5EF4-FFF2-40B4-BE49-F238E27FC236}">
                <a16:creationId xmlns:a16="http://schemas.microsoft.com/office/drawing/2014/main" id="{789A7B20-631B-12A9-D178-565C10D7DFFA}"/>
              </a:ext>
            </a:extLst>
          </p:cNvPr>
          <p:cNvSpPr/>
          <p:nvPr/>
        </p:nvSpPr>
        <p:spPr>
          <a:xfrm>
            <a:off x="13912875" y="6878590"/>
            <a:ext cx="7574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3D7B43C-93C1-722E-2263-7AF39399DAAD}"/>
              </a:ext>
            </a:extLst>
          </p:cNvPr>
          <p:cNvSpPr txBox="1"/>
          <p:nvPr/>
        </p:nvSpPr>
        <p:spPr>
          <a:xfrm>
            <a:off x="14881221" y="6627130"/>
            <a:ext cx="2193574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B8014F92-72A4-8FA6-3D30-917002350817}"/>
              </a:ext>
            </a:extLst>
          </p:cNvPr>
          <p:cNvGrpSpPr/>
          <p:nvPr/>
        </p:nvGrpSpPr>
        <p:grpSpPr>
          <a:xfrm>
            <a:off x="1052236" y="6382279"/>
            <a:ext cx="4235888" cy="783060"/>
            <a:chOff x="0" y="0"/>
            <a:chExt cx="1115625" cy="206238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FDD12FD-7E44-D47A-22FC-DB2148DF2B07}"/>
                </a:ext>
              </a:extLst>
            </p:cNvPr>
            <p:cNvSpPr/>
            <p:nvPr/>
          </p:nvSpPr>
          <p:spPr>
            <a:xfrm>
              <a:off x="0" y="0"/>
              <a:ext cx="1115625" cy="206238"/>
            </a:xfrm>
            <a:custGeom>
              <a:avLst/>
              <a:gdLst/>
              <a:ahLst/>
              <a:cxnLst/>
              <a:rect l="l" t="t" r="r" b="b"/>
              <a:pathLst>
                <a:path w="1115625" h="206238">
                  <a:moveTo>
                    <a:pt x="0" y="0"/>
                  </a:moveTo>
                  <a:lnTo>
                    <a:pt x="1115625" y="0"/>
                  </a:lnTo>
                  <a:lnTo>
                    <a:pt x="1115625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5943F27A-1821-CF08-6455-407A0C1DFD73}"/>
                </a:ext>
              </a:extLst>
            </p:cNvPr>
            <p:cNvSpPr txBox="1"/>
            <p:nvPr/>
          </p:nvSpPr>
          <p:spPr>
            <a:xfrm>
              <a:off x="0" y="-38100"/>
              <a:ext cx="1115625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7" name="AutoShape 12">
            <a:extLst>
              <a:ext uri="{FF2B5EF4-FFF2-40B4-BE49-F238E27FC236}">
                <a16:creationId xmlns:a16="http://schemas.microsoft.com/office/drawing/2014/main" id="{2E34D7BC-8186-984E-6C48-958F73C5DE85}"/>
              </a:ext>
            </a:extLst>
          </p:cNvPr>
          <p:cNvSpPr/>
          <p:nvPr/>
        </p:nvSpPr>
        <p:spPr>
          <a:xfrm>
            <a:off x="5064133" y="6773809"/>
            <a:ext cx="7574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9F860596-DC36-E4AA-105B-C1C6767093E5}"/>
              </a:ext>
            </a:extLst>
          </p:cNvPr>
          <p:cNvSpPr txBox="1"/>
          <p:nvPr/>
        </p:nvSpPr>
        <p:spPr>
          <a:xfrm>
            <a:off x="6032479" y="6522349"/>
            <a:ext cx="2193574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2023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51D71DB7-C033-4850-F06D-F5CAA3CE18B9}"/>
              </a:ext>
            </a:extLst>
          </p:cNvPr>
          <p:cNvSpPr txBox="1"/>
          <p:nvPr/>
        </p:nvSpPr>
        <p:spPr>
          <a:xfrm>
            <a:off x="1209553" y="6512843"/>
            <a:ext cx="378790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analysis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65B894EC-A473-11BC-BB8D-87813888CD89}"/>
              </a:ext>
            </a:extLst>
          </p:cNvPr>
          <p:cNvSpPr txBox="1"/>
          <p:nvPr/>
        </p:nvSpPr>
        <p:spPr>
          <a:xfrm>
            <a:off x="10148773" y="6622382"/>
            <a:ext cx="378790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Power Bi specialist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41D02ACF-2348-2342-8551-A73C60A9C8BC}"/>
              </a:ext>
            </a:extLst>
          </p:cNvPr>
          <p:cNvSpPr txBox="1"/>
          <p:nvPr/>
        </p:nvSpPr>
        <p:spPr>
          <a:xfrm>
            <a:off x="995359" y="7382220"/>
            <a:ext cx="6735844" cy="95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Challenger track data analysis from Udacity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10192BCC-68F3-2088-27CE-E6CA7265ED70}"/>
              </a:ext>
            </a:extLst>
          </p:cNvPr>
          <p:cNvSpPr txBox="1"/>
          <p:nvPr/>
        </p:nvSpPr>
        <p:spPr>
          <a:xfrm>
            <a:off x="9520242" y="7448892"/>
            <a:ext cx="6735844" cy="95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analysis track specialized in Power Bi from DEPI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20093" y="3162300"/>
            <a:ext cx="137553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514824" y="4323250"/>
            <a:ext cx="6629401" cy="4808043"/>
            <a:chOff x="0" y="-38100"/>
            <a:chExt cx="1951676" cy="12663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0731" cy="1228216"/>
            </a:xfrm>
            <a:custGeom>
              <a:avLst/>
              <a:gdLst/>
              <a:ahLst/>
              <a:cxnLst/>
              <a:rect l="l" t="t" r="r" b="b"/>
              <a:pathLst>
                <a:path w="1951676" h="1228216">
                  <a:moveTo>
                    <a:pt x="0" y="0"/>
                  </a:moveTo>
                  <a:lnTo>
                    <a:pt x="1951676" y="0"/>
                  </a:lnTo>
                  <a:lnTo>
                    <a:pt x="1951676" y="1228216"/>
                  </a:lnTo>
                  <a:lnTo>
                    <a:pt x="0" y="1228216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51676" cy="1266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3166565" cy="31665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1919732" y="7698547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9" y="0"/>
                </a:lnTo>
                <a:lnTo>
                  <a:pt x="2546829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30452" y="7698547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8" y="0"/>
                </a:lnTo>
                <a:lnTo>
                  <a:pt x="2546828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41172" y="7698547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8" y="0"/>
                </a:lnTo>
                <a:lnTo>
                  <a:pt x="2546828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02894" y="1028700"/>
            <a:ext cx="5727332" cy="180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2"/>
              </a:lnSpc>
            </a:pPr>
            <a:r>
              <a:rPr lang="en-US" sz="12720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Skills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02343" y="442923"/>
            <a:ext cx="2715191" cy="69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77"/>
              </a:lnSpc>
            </a:pPr>
            <a:r>
              <a:rPr lang="en-US" sz="4888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Personal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6001" y="3418668"/>
            <a:ext cx="10689681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dirty="0"/>
              <a:t>Through my extensive experience as a sales and marketing manager in the pharmaceutical industry, I have built a strong set of personal skills that I now apply in data analysis.</a:t>
            </a:r>
          </a:p>
          <a:p>
            <a:r>
              <a:rPr lang="en-GB" sz="2800" dirty="0"/>
              <a:t> My role required advanced </a:t>
            </a:r>
            <a:r>
              <a:rPr lang="en-GB" sz="2800" b="1" dirty="0"/>
              <a:t>planning and organizing skills</a:t>
            </a:r>
            <a:r>
              <a:rPr lang="en-GB" sz="2800" dirty="0"/>
              <a:t>, ensuring that targets and strategies were effectively executed.</a:t>
            </a:r>
          </a:p>
          <a:p>
            <a:r>
              <a:rPr lang="en-GB" sz="2800" dirty="0"/>
              <a:t> I developed strong </a:t>
            </a:r>
            <a:r>
              <a:rPr lang="en-GB" sz="2800" b="1" dirty="0"/>
              <a:t>analytical abilities</a:t>
            </a:r>
            <a:r>
              <a:rPr lang="en-GB" sz="2800" dirty="0"/>
              <a:t> to evaluate market trends, customer behaviour, and sales performance, which translates seamlessly into </a:t>
            </a:r>
            <a:r>
              <a:rPr lang="en-GB" sz="2800" b="1" dirty="0"/>
              <a:t>analysing</a:t>
            </a:r>
            <a:r>
              <a:rPr lang="en-GB" sz="2800" dirty="0"/>
              <a:t> complex datasets.</a:t>
            </a:r>
          </a:p>
          <a:p>
            <a:r>
              <a:rPr lang="en-GB" sz="2800" dirty="0"/>
              <a:t> My </a:t>
            </a:r>
            <a:r>
              <a:rPr lang="en-GB" sz="2800" b="1" dirty="0"/>
              <a:t>communication skills</a:t>
            </a:r>
            <a:r>
              <a:rPr lang="en-GB" sz="2800" dirty="0"/>
              <a:t> allow me to present insights clearly to both technical and non-technical audiences, while my </a:t>
            </a:r>
            <a:r>
              <a:rPr lang="en-GB" sz="2800" b="1" dirty="0"/>
              <a:t>attention to details</a:t>
            </a:r>
            <a:r>
              <a:rPr lang="en-GB" sz="2800" dirty="0"/>
              <a:t> ensures accuracy and reliability in every analysis. </a:t>
            </a:r>
          </a:p>
          <a:p>
            <a:r>
              <a:rPr lang="en-GB" sz="2800" dirty="0"/>
              <a:t>These combined skills enable me to approach data not only from a technical perspective but also with a strategic business mindset, delivering insights that drive informed decision-making and business growth.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r="41873" b="-2103"/>
          <a:stretch/>
        </p:blipFill>
        <p:spPr>
          <a:xfrm>
            <a:off x="3447149" y="4777562"/>
            <a:ext cx="1658252" cy="80910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82269" y="6499625"/>
            <a:ext cx="303643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7100" y="7276485"/>
            <a:ext cx="3036434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Problem solver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248" y="8104638"/>
            <a:ext cx="303643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Management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609" y="5586668"/>
            <a:ext cx="2852785" cy="79244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213" y="6414995"/>
            <a:ext cx="2852785" cy="79244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981" y="7170009"/>
            <a:ext cx="2852785" cy="7924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294" y="7960577"/>
            <a:ext cx="2636158" cy="79244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82269" y="4996091"/>
            <a:ext cx="303643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Marketing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7100" y="5740600"/>
            <a:ext cx="212658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Planning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19600" y="2705100"/>
            <a:ext cx="137553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890236" y="7639543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9" y="0"/>
                </a:lnTo>
                <a:lnTo>
                  <a:pt x="2546829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00956" y="7639543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8" y="0"/>
                </a:lnTo>
                <a:lnTo>
                  <a:pt x="2546828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11676" y="7639543"/>
            <a:ext cx="2546828" cy="2546828"/>
          </a:xfrm>
          <a:custGeom>
            <a:avLst/>
            <a:gdLst/>
            <a:ahLst/>
            <a:cxnLst/>
            <a:rect l="l" t="t" r="r" b="b"/>
            <a:pathLst>
              <a:path w="2546828" h="2546828">
                <a:moveTo>
                  <a:pt x="0" y="0"/>
                </a:moveTo>
                <a:lnTo>
                  <a:pt x="2546828" y="0"/>
                </a:lnTo>
                <a:lnTo>
                  <a:pt x="2546828" y="2546828"/>
                </a:lnTo>
                <a:lnTo>
                  <a:pt x="0" y="254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81568" y="854454"/>
            <a:ext cx="5727332" cy="180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2"/>
              </a:lnSpc>
            </a:pPr>
            <a:r>
              <a:rPr lang="en-US" sz="12720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Skills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59566" y="119058"/>
            <a:ext cx="2715191" cy="69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77"/>
              </a:lnSpc>
            </a:pPr>
            <a:r>
              <a:rPr lang="en-US" sz="4888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Technical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06DB66-0830-3838-6A87-D342E2905097}"/>
              </a:ext>
            </a:extLst>
          </p:cNvPr>
          <p:cNvGrpSpPr/>
          <p:nvPr/>
        </p:nvGrpSpPr>
        <p:grpSpPr>
          <a:xfrm>
            <a:off x="257265" y="4028253"/>
            <a:ext cx="5076735" cy="4772847"/>
            <a:chOff x="1028700" y="4594918"/>
            <a:chExt cx="7410271" cy="4663382"/>
          </a:xfrm>
        </p:grpSpPr>
        <p:grpSp>
          <p:nvGrpSpPr>
            <p:cNvPr id="3" name="Group 3"/>
            <p:cNvGrpSpPr/>
            <p:nvPr/>
          </p:nvGrpSpPr>
          <p:grpSpPr>
            <a:xfrm>
              <a:off x="1028700" y="4594918"/>
              <a:ext cx="7410271" cy="4663382"/>
              <a:chOff x="0" y="0"/>
              <a:chExt cx="1951676" cy="12282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51676" cy="1228216"/>
              </a:xfrm>
              <a:custGeom>
                <a:avLst/>
                <a:gdLst/>
                <a:ahLst/>
                <a:cxnLst/>
                <a:rect l="l" t="t" r="r" b="b"/>
                <a:pathLst>
                  <a:path w="1951676" h="1228216">
                    <a:moveTo>
                      <a:pt x="0" y="0"/>
                    </a:moveTo>
                    <a:lnTo>
                      <a:pt x="1951676" y="0"/>
                    </a:lnTo>
                    <a:lnTo>
                      <a:pt x="1951676" y="1228216"/>
                    </a:lnTo>
                    <a:lnTo>
                      <a:pt x="0" y="1228216"/>
                    </a:lnTo>
                    <a:close/>
                  </a:path>
                </a:pathLst>
              </a:custGeom>
              <a:solidFill>
                <a:srgbClr val="706E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51676" cy="12663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sz="1400" dirty="0"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8077" y="5078750"/>
              <a:ext cx="2852785" cy="79244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854541" y="6675149"/>
              <a:ext cx="3036434" cy="43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SQL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54541" y="7396073"/>
              <a:ext cx="3036434" cy="43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Power Bi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54541" y="8116998"/>
              <a:ext cx="3036434" cy="43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Power Query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rcRect r="37867"/>
            <a:stretch/>
          </p:blipFill>
          <p:spPr>
            <a:xfrm>
              <a:off x="4998077" y="5799675"/>
              <a:ext cx="1772511" cy="79244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/>
            <a:srcRect r="37867" b="9025"/>
            <a:stretch/>
          </p:blipFill>
          <p:spPr>
            <a:xfrm>
              <a:off x="4998077" y="6520600"/>
              <a:ext cx="1772511" cy="72092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8077" y="7241524"/>
              <a:ext cx="2852785" cy="79244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8077" y="7962448"/>
              <a:ext cx="2852785" cy="79244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854541" y="5233300"/>
              <a:ext cx="3036434" cy="43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Microsoft excel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54541" y="5954224"/>
              <a:ext cx="2126584" cy="43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Python</a:t>
              </a:r>
            </a:p>
          </p:txBody>
        </p:sp>
      </p:grpSp>
      <p:sp>
        <p:nvSpPr>
          <p:cNvPr id="24" name="Rectangle 1">
            <a:extLst>
              <a:ext uri="{FF2B5EF4-FFF2-40B4-BE49-F238E27FC236}">
                <a16:creationId xmlns:a16="http://schemas.microsoft.com/office/drawing/2014/main" id="{724AE44E-F548-A1B5-5A86-2BBF8E3F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5E2523E-C6F4-5705-BA65-7548630BC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F6490279-1E3E-C9FB-A4C3-CDE92B8D8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BE73AC-1928-F15E-A65A-7EC3727F0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91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1C15CE44-EA0F-CC7E-E6BB-0F4DA2E605B7}"/>
              </a:ext>
            </a:extLst>
          </p:cNvPr>
          <p:cNvGrpSpPr/>
          <p:nvPr/>
        </p:nvGrpSpPr>
        <p:grpSpPr>
          <a:xfrm>
            <a:off x="304800" y="293093"/>
            <a:ext cx="3657600" cy="3370445"/>
            <a:chOff x="0" y="0"/>
            <a:chExt cx="763984" cy="690045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5351006-1E94-393A-AB97-F558C5FAAD73}"/>
                </a:ext>
              </a:extLst>
            </p:cNvPr>
            <p:cNvSpPr/>
            <p:nvPr/>
          </p:nvSpPr>
          <p:spPr>
            <a:xfrm>
              <a:off x="0" y="0"/>
              <a:ext cx="763984" cy="690045"/>
            </a:xfrm>
            <a:custGeom>
              <a:avLst/>
              <a:gdLst/>
              <a:ahLst/>
              <a:cxnLst/>
              <a:rect l="l" t="t" r="r" b="b"/>
              <a:pathLst>
                <a:path w="763984" h="690045">
                  <a:moveTo>
                    <a:pt x="0" y="0"/>
                  </a:moveTo>
                  <a:lnTo>
                    <a:pt x="763984" y="0"/>
                  </a:lnTo>
                  <a:lnTo>
                    <a:pt x="763984" y="690045"/>
                  </a:lnTo>
                  <a:lnTo>
                    <a:pt x="0" y="690045"/>
                  </a:lnTo>
                  <a:close/>
                </a:path>
              </a:pathLst>
            </a:custGeom>
            <a:blipFill>
              <a:blip r:embed="rId9"/>
              <a:stretch>
                <a:fillRect l="-35613" r="-35613"/>
              </a:stretch>
            </a:blipFill>
          </p:spPr>
        </p:sp>
      </p:grpSp>
      <p:sp>
        <p:nvSpPr>
          <p:cNvPr id="63" name="Rectangle 33">
            <a:extLst>
              <a:ext uri="{FF2B5EF4-FFF2-40B4-BE49-F238E27FC236}">
                <a16:creationId xmlns:a16="http://schemas.microsoft.com/office/drawing/2014/main" id="{A17D3DEE-7318-F1BD-7069-88FD1C089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781300"/>
            <a:ext cx="12851129" cy="710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Data Analysis &amp; Business Intelligence: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Power BI (interactive dashboards, KPI tracking, DAX, Power Query), Excel (Pivot Tables, advanced formulas, Power Pivot).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Programming &amp; Databases: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SQL (complex queries, joins, aggregations), Python (Pandas, NumPy, Matplotlib, Seaborn for sales and market analysis)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Data Cleaning &amp; Transformation: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ETL processes, data wrangling, handling large datasets, ensuring data quality for decision-making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Statistical &amp; Business Analysis: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Market trend analysis, forecasting, hypothesis testing, regression analysis, customer segmentation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Reporting &amp; Visualization: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Designing business-focused dashboards and reports for stakeholders in sales and marketing, storytelling with data to support strategic decisions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Domain Knowledge (Pharmaceutical &amp; Sales):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Deep understanding of pharma market dynamics (Egypt &amp; gulf ), sales performance analysis, territory management, marketing mix evaluation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Other Tools &amp; Skills: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Microsoft Office Suite (Excel, PowerPoint, Word), CRM systems, presentation skills, stakeholder communication, strategic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812" y="1980787"/>
            <a:ext cx="1057738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V="1">
            <a:off x="12926426" y="0"/>
            <a:ext cx="5382071" cy="5513890"/>
          </a:xfrm>
          <a:custGeom>
            <a:avLst/>
            <a:gdLst/>
            <a:ahLst/>
            <a:cxnLst/>
            <a:rect l="l" t="t" r="r" b="b"/>
            <a:pathLst>
              <a:path w="6264479" h="6275890">
                <a:moveTo>
                  <a:pt x="0" y="6275890"/>
                </a:moveTo>
                <a:lnTo>
                  <a:pt x="6264480" y="6275890"/>
                </a:lnTo>
                <a:lnTo>
                  <a:pt x="6264480" y="0"/>
                </a:lnTo>
                <a:lnTo>
                  <a:pt x="0" y="0"/>
                </a:lnTo>
                <a:lnTo>
                  <a:pt x="0" y="6275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3EB407-109F-752F-94A1-2BE98E8DDD16}"/>
              </a:ext>
            </a:extLst>
          </p:cNvPr>
          <p:cNvGrpSpPr/>
          <p:nvPr/>
        </p:nvGrpSpPr>
        <p:grpSpPr>
          <a:xfrm>
            <a:off x="343610" y="2186668"/>
            <a:ext cx="8806252" cy="783060"/>
            <a:chOff x="542204" y="5757862"/>
            <a:chExt cx="8806252" cy="783060"/>
          </a:xfrm>
        </p:grpSpPr>
        <p:grpSp>
          <p:nvGrpSpPr>
            <p:cNvPr id="22" name="Group 22"/>
            <p:cNvGrpSpPr/>
            <p:nvPr/>
          </p:nvGrpSpPr>
          <p:grpSpPr>
            <a:xfrm>
              <a:off x="542204" y="5757862"/>
              <a:ext cx="6276367" cy="783060"/>
              <a:chOff x="0" y="0"/>
              <a:chExt cx="1271531" cy="20623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71531" cy="206238"/>
              </a:xfrm>
              <a:custGeom>
                <a:avLst/>
                <a:gdLst/>
                <a:ahLst/>
                <a:cxnLst/>
                <a:rect l="l" t="t" r="r" b="b"/>
                <a:pathLst>
                  <a:path w="1271531" h="206238">
                    <a:moveTo>
                      <a:pt x="0" y="0"/>
                    </a:moveTo>
                    <a:lnTo>
                      <a:pt x="1271531" y="0"/>
                    </a:lnTo>
                    <a:lnTo>
                      <a:pt x="1271531" y="206238"/>
                    </a:lnTo>
                    <a:lnTo>
                      <a:pt x="0" y="206238"/>
                    </a:lnTo>
                    <a:close/>
                  </a:path>
                </a:pathLst>
              </a:custGeom>
              <a:solidFill>
                <a:srgbClr val="706E7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71531" cy="244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827387" y="5757862"/>
              <a:ext cx="2521069" cy="783060"/>
              <a:chOff x="0" y="0"/>
              <a:chExt cx="663985" cy="20623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63985" cy="206238"/>
              </a:xfrm>
              <a:custGeom>
                <a:avLst/>
                <a:gdLst/>
                <a:ahLst/>
                <a:cxnLst/>
                <a:rect l="l" t="t" r="r" b="b"/>
                <a:pathLst>
                  <a:path w="663985" h="206238">
                    <a:moveTo>
                      <a:pt x="0" y="0"/>
                    </a:moveTo>
                    <a:lnTo>
                      <a:pt x="663985" y="0"/>
                    </a:lnTo>
                    <a:lnTo>
                      <a:pt x="663985" y="206238"/>
                    </a:lnTo>
                    <a:lnTo>
                      <a:pt x="0" y="2062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663985" cy="244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570733" y="5897932"/>
              <a:ext cx="5601467" cy="4693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Data Analyst freelancer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91134" y="5897932"/>
              <a:ext cx="2193574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2025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D4720-7D47-D28C-6814-769F825D5AE3}"/>
              </a:ext>
            </a:extLst>
          </p:cNvPr>
          <p:cNvGrpSpPr/>
          <p:nvPr/>
        </p:nvGrpSpPr>
        <p:grpSpPr>
          <a:xfrm>
            <a:off x="372139" y="6858363"/>
            <a:ext cx="8729660" cy="927721"/>
            <a:chOff x="442908" y="2369931"/>
            <a:chExt cx="8729660" cy="927721"/>
          </a:xfrm>
        </p:grpSpPr>
        <p:grpSp>
          <p:nvGrpSpPr>
            <p:cNvPr id="16" name="Group 16"/>
            <p:cNvGrpSpPr/>
            <p:nvPr/>
          </p:nvGrpSpPr>
          <p:grpSpPr>
            <a:xfrm>
              <a:off x="479577" y="2369931"/>
              <a:ext cx="6338994" cy="927721"/>
              <a:chOff x="0" y="-38100"/>
              <a:chExt cx="1494637" cy="24433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94637" cy="206238"/>
              </a:xfrm>
              <a:custGeom>
                <a:avLst/>
                <a:gdLst/>
                <a:ahLst/>
                <a:cxnLst/>
                <a:rect l="l" t="t" r="r" b="b"/>
                <a:pathLst>
                  <a:path w="1271531" h="206238">
                    <a:moveTo>
                      <a:pt x="0" y="0"/>
                    </a:moveTo>
                    <a:lnTo>
                      <a:pt x="1271531" y="0"/>
                    </a:lnTo>
                    <a:lnTo>
                      <a:pt x="1271531" y="206238"/>
                    </a:lnTo>
                    <a:lnTo>
                      <a:pt x="0" y="206238"/>
                    </a:lnTo>
                    <a:close/>
                  </a:path>
                </a:pathLst>
              </a:custGeom>
              <a:solidFill>
                <a:srgbClr val="706E7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71531" cy="244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651499" y="2514592"/>
              <a:ext cx="2521069" cy="783060"/>
              <a:chOff x="0" y="0"/>
              <a:chExt cx="663985" cy="206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3985" cy="206238"/>
              </a:xfrm>
              <a:custGeom>
                <a:avLst/>
                <a:gdLst/>
                <a:ahLst/>
                <a:cxnLst/>
                <a:rect l="l" t="t" r="r" b="b"/>
                <a:pathLst>
                  <a:path w="663985" h="206238">
                    <a:moveTo>
                      <a:pt x="0" y="0"/>
                    </a:moveTo>
                    <a:lnTo>
                      <a:pt x="663985" y="0"/>
                    </a:lnTo>
                    <a:lnTo>
                      <a:pt x="663985" y="206238"/>
                    </a:lnTo>
                    <a:lnTo>
                      <a:pt x="0" y="2062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663985" cy="244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42908" y="2654662"/>
              <a:ext cx="6338994" cy="4693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Pharmaceutical  sales manager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818571" y="2683276"/>
              <a:ext cx="2193574" cy="4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2005 - 2025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156077" y="808940"/>
            <a:ext cx="7382688" cy="140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59"/>
              </a:lnSpc>
            </a:pPr>
            <a:r>
              <a:rPr lang="en-US" sz="9781" i="1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Experience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49235" y="989789"/>
            <a:ext cx="3032667" cy="68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99"/>
              </a:lnSpc>
            </a:pPr>
            <a:r>
              <a:rPr lang="en-US" sz="4908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0052" y="8100332"/>
            <a:ext cx="12334764" cy="144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20 years in sales and marketing in the pharmaceutical industry.</a:t>
            </a:r>
          </a:p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Managed territories, sales teams, and product launches.</a:t>
            </a:r>
          </a:p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Applied data-driven strategies to improve sales efficiency.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30052" y="3069187"/>
            <a:ext cx="15600548" cy="3393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Delivered sales dashboards, reports, and market insights to support business decisions.</a:t>
            </a:r>
          </a:p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Worked with stakeholders to align data analysis with marketing and sales objectives.</a:t>
            </a:r>
          </a:p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57200" indent="-457200" algn="just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Helps individuals and companies specially in the pharmaceutical industry to redesign their strategies according to deep data analysis for ( HR , sales , marketing ) performance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28170" y="5219700"/>
            <a:ext cx="4801030" cy="4801030"/>
          </a:xfrm>
          <a:custGeom>
            <a:avLst/>
            <a:gdLst/>
            <a:ahLst/>
            <a:cxnLst/>
            <a:rect l="l" t="t" r="r" b="b"/>
            <a:pathLst>
              <a:path w="4801030" h="4801030">
                <a:moveTo>
                  <a:pt x="0" y="0"/>
                </a:moveTo>
                <a:lnTo>
                  <a:pt x="4801030" y="0"/>
                </a:lnTo>
                <a:lnTo>
                  <a:pt x="4801030" y="4801030"/>
                </a:lnTo>
                <a:lnTo>
                  <a:pt x="0" y="480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1000" y="1782127"/>
            <a:ext cx="3848100" cy="37898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525" y="495300"/>
            <a:ext cx="8212480" cy="1286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23"/>
              </a:lnSpc>
            </a:pPr>
            <a:r>
              <a:rPr lang="en-US" sz="9600" b="1" dirty="0"/>
              <a:t>Offered services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292D-7935-C70D-6764-6A7D5BB7D421}"/>
              </a:ext>
            </a:extLst>
          </p:cNvPr>
          <p:cNvSpPr txBox="1"/>
          <p:nvPr/>
        </p:nvSpPr>
        <p:spPr>
          <a:xfrm>
            <a:off x="5029200" y="2019300"/>
            <a:ext cx="126492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b="1" dirty="0"/>
              <a:t>Data Cleaning &amp; Preparation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Cleaning, and transforming raw data into usable formats.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Ensuring data accuracy and consistency for reliable insights.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Data Analysis &amp; Insights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Conducting statistical and business analysis.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Identifying trends, patterns, and correlations to support decision-making.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Business Intelligence Dashboards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Designing interactive dashboards (Power BI, Excel, Tableau).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Visualizing KPIs and sales performance for management.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Sales &amp; Marketing Analytics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Analyzing sales data to optimize territory management.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Market trend analysis, customer segmentation, and forecasting.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Reporting &amp; Automation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Creating automated reports for recurring business needs.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Building Excel / Power BI solutions that reduce manual work.</a:t>
            </a:r>
          </a:p>
          <a:p>
            <a:pPr>
              <a:buFont typeface="+mj-lt"/>
              <a:buAutoNum type="arabicPeriod"/>
            </a:pPr>
            <a:r>
              <a:rPr lang="en-US" sz="2800" b="1" dirty="0"/>
              <a:t>Pharmaceutical Market Insights</a:t>
            </a:r>
            <a:r>
              <a:rPr lang="en-US" sz="2800" dirty="0"/>
              <a:t> </a:t>
            </a:r>
            <a:r>
              <a:rPr lang="en-US" sz="2800" i="1" dirty="0"/>
              <a:t>(Domain-specific advantage)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Leveraging pharma sales data to track product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Supporting marketing strategies and competitive positioning.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5914" y="2324100"/>
            <a:ext cx="7903686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268200" y="97002"/>
            <a:ext cx="5966120" cy="5884698"/>
          </a:xfrm>
          <a:custGeom>
            <a:avLst/>
            <a:gdLst/>
            <a:ahLst/>
            <a:cxnLst/>
            <a:rect l="l" t="t" r="r" b="b"/>
            <a:pathLst>
              <a:path w="7360251" h="7360251">
                <a:moveTo>
                  <a:pt x="0" y="0"/>
                </a:moveTo>
                <a:lnTo>
                  <a:pt x="7360251" y="0"/>
                </a:lnTo>
                <a:lnTo>
                  <a:pt x="7360251" y="7360251"/>
                </a:lnTo>
                <a:lnTo>
                  <a:pt x="0" y="736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3485" y="1104900"/>
            <a:ext cx="5061031" cy="130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9112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937984"/>
            <a:ext cx="7124700" cy="783060"/>
            <a:chOff x="0" y="0"/>
            <a:chExt cx="1464641" cy="206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64641" cy="206238"/>
            </a:xfrm>
            <a:custGeom>
              <a:avLst/>
              <a:gdLst/>
              <a:ahLst/>
              <a:cxnLst/>
              <a:rect l="l" t="t" r="r" b="b"/>
              <a:pathLst>
                <a:path w="1464641" h="206238">
                  <a:moveTo>
                    <a:pt x="0" y="0"/>
                  </a:moveTo>
                  <a:lnTo>
                    <a:pt x="1464641" y="0"/>
                  </a:lnTo>
                  <a:lnTo>
                    <a:pt x="1464641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64641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46542" y="3078054"/>
            <a:ext cx="6778258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200" b="1" dirty="0">
                <a:solidFill>
                  <a:schemeClr val="bg1"/>
                </a:solidFill>
              </a:rPr>
              <a:t>Pharma Sales Dashboard – Power BI</a:t>
            </a:r>
            <a:endParaRPr lang="en-US" sz="2800" b="1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E0236-FC9C-77ED-F682-EC4C7644F7A0}"/>
              </a:ext>
            </a:extLst>
          </p:cNvPr>
          <p:cNvSpPr txBox="1"/>
          <p:nvPr/>
        </p:nvSpPr>
        <p:spPr>
          <a:xfrm>
            <a:off x="1028700" y="4457699"/>
            <a:ext cx="9563099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Designed an interactive dashboard to track sales performance across regions.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Integrated KPIs (monthly growth, YoY comparison, top-performing products).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Helped identify underperforming territories and optimize resource allocation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E27AFB-A15B-94EE-4118-C6ACD38CD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22" y="3538074"/>
            <a:ext cx="8302733" cy="5367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227601-C88F-D804-75C0-A3294E1C8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67A2A03-EABB-50A6-DC68-E8BD402210B7}"/>
              </a:ext>
            </a:extLst>
          </p:cNvPr>
          <p:cNvSpPr/>
          <p:nvPr/>
        </p:nvSpPr>
        <p:spPr>
          <a:xfrm>
            <a:off x="325914" y="2324100"/>
            <a:ext cx="7903686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251E04F-6B34-15BA-9F2F-9C8D1236D096}"/>
              </a:ext>
            </a:extLst>
          </p:cNvPr>
          <p:cNvSpPr/>
          <p:nvPr/>
        </p:nvSpPr>
        <p:spPr>
          <a:xfrm>
            <a:off x="12268200" y="97002"/>
            <a:ext cx="5966120" cy="5884698"/>
          </a:xfrm>
          <a:custGeom>
            <a:avLst/>
            <a:gdLst/>
            <a:ahLst/>
            <a:cxnLst/>
            <a:rect l="l" t="t" r="r" b="b"/>
            <a:pathLst>
              <a:path w="7360251" h="7360251">
                <a:moveTo>
                  <a:pt x="0" y="0"/>
                </a:moveTo>
                <a:lnTo>
                  <a:pt x="7360251" y="0"/>
                </a:lnTo>
                <a:lnTo>
                  <a:pt x="7360251" y="7360251"/>
                </a:lnTo>
                <a:lnTo>
                  <a:pt x="0" y="736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EDACAE-4F36-1D7D-6699-7A554B22AE3B}"/>
              </a:ext>
            </a:extLst>
          </p:cNvPr>
          <p:cNvSpPr txBox="1"/>
          <p:nvPr/>
        </p:nvSpPr>
        <p:spPr>
          <a:xfrm>
            <a:off x="6613485" y="1104900"/>
            <a:ext cx="5061031" cy="130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9112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2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4F1D385-149F-729F-87D6-BFA87CE4A3B7}"/>
              </a:ext>
            </a:extLst>
          </p:cNvPr>
          <p:cNvGrpSpPr/>
          <p:nvPr/>
        </p:nvGrpSpPr>
        <p:grpSpPr>
          <a:xfrm>
            <a:off x="1028700" y="2937984"/>
            <a:ext cx="6515100" cy="783060"/>
            <a:chOff x="0" y="0"/>
            <a:chExt cx="1464641" cy="2062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926FA0B-9855-5852-A99C-5C4353D3CFB3}"/>
                </a:ext>
              </a:extLst>
            </p:cNvPr>
            <p:cNvSpPr/>
            <p:nvPr/>
          </p:nvSpPr>
          <p:spPr>
            <a:xfrm>
              <a:off x="0" y="0"/>
              <a:ext cx="1464641" cy="206238"/>
            </a:xfrm>
            <a:custGeom>
              <a:avLst/>
              <a:gdLst/>
              <a:ahLst/>
              <a:cxnLst/>
              <a:rect l="l" t="t" r="r" b="b"/>
              <a:pathLst>
                <a:path w="1464641" h="206238">
                  <a:moveTo>
                    <a:pt x="0" y="0"/>
                  </a:moveTo>
                  <a:lnTo>
                    <a:pt x="1464641" y="0"/>
                  </a:lnTo>
                  <a:lnTo>
                    <a:pt x="1464641" y="206238"/>
                  </a:lnTo>
                  <a:lnTo>
                    <a:pt x="0" y="206238"/>
                  </a:lnTo>
                  <a:close/>
                </a:path>
              </a:pathLst>
            </a:custGeom>
            <a:solidFill>
              <a:srgbClr val="706E74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841AA51-B140-CFF2-4823-CE0CEE5AEF87}"/>
                </a:ext>
              </a:extLst>
            </p:cNvPr>
            <p:cNvSpPr txBox="1"/>
            <p:nvPr/>
          </p:nvSpPr>
          <p:spPr>
            <a:xfrm>
              <a:off x="0" y="-38100"/>
              <a:ext cx="1464641" cy="24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26F60408-D151-6096-A89F-9E6D29982570}"/>
              </a:ext>
            </a:extLst>
          </p:cNvPr>
          <p:cNvSpPr txBox="1"/>
          <p:nvPr/>
        </p:nvSpPr>
        <p:spPr>
          <a:xfrm>
            <a:off x="1146542" y="3078054"/>
            <a:ext cx="6397258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200" b="1" dirty="0">
                <a:solidFill>
                  <a:schemeClr val="bg1"/>
                </a:solidFill>
              </a:rPr>
              <a:t>Market Trend Analysis – Excel &amp; SQL</a:t>
            </a:r>
            <a:endParaRPr lang="en-US" sz="2800" b="1" dirty="0">
              <a:solidFill>
                <a:schemeClr val="bg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6DE41-8E9B-FD79-FDBB-F989C1E349DD}"/>
              </a:ext>
            </a:extLst>
          </p:cNvPr>
          <p:cNvSpPr txBox="1"/>
          <p:nvPr/>
        </p:nvSpPr>
        <p:spPr>
          <a:xfrm>
            <a:off x="864447" y="4381500"/>
            <a:ext cx="9144000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Market Trend Analysis – Excel &amp; SQL Extracted and cleaned sales data using SQL queries.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Built Excel models with PivotTables to forecast demand trends.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Presented insights that guided marketing campaigns and pricing strategy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34EA47-5398-3E3D-25FB-B179C3BD7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3583393"/>
            <a:ext cx="7734358" cy="5370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7059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856</Words>
  <Application>Microsoft Office PowerPoint</Application>
  <PresentationFormat>Custom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Playfair Display</vt:lpstr>
      <vt:lpstr>Garet</vt:lpstr>
      <vt:lpstr>Garet Bold</vt:lpstr>
      <vt:lpstr>Garet Italics</vt:lpstr>
      <vt:lpstr>Arial</vt:lpstr>
      <vt:lpstr>Calibri</vt:lpstr>
      <vt:lpstr>Playfair Display Italics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Gradient Creative Portfolio Presentation</dc:title>
  <dc:creator>Orange</dc:creator>
  <cp:lastModifiedBy>hamed farrag</cp:lastModifiedBy>
  <cp:revision>12</cp:revision>
  <dcterms:created xsi:type="dcterms:W3CDTF">2006-08-16T00:00:00Z</dcterms:created>
  <dcterms:modified xsi:type="dcterms:W3CDTF">2025-09-12T07:59:37Z</dcterms:modified>
  <dc:identifier>DAGwIJo_QsQ</dc:identifier>
</cp:coreProperties>
</file>